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hlink"/>
                </a:solidFill>
              </a:rPr>
              <a:t>Me </a:t>
            </a:r>
            <a:r>
              <a:rPr lang="en-US" altLang="en-US" sz="3400" dirty="0" err="1">
                <a:solidFill>
                  <a:schemeClr val="hlink"/>
                </a:solidFill>
              </a:rPr>
              <a:t>llamo</a:t>
            </a:r>
            <a:r>
              <a:rPr lang="en-US" altLang="en-US" sz="3400" dirty="0">
                <a:solidFill>
                  <a:schemeClr val="hlink"/>
                </a:solidFill>
              </a:rPr>
              <a:t> _________ 	   </a:t>
            </a:r>
            <a:r>
              <a:rPr lang="en-US" altLang="en-US" sz="3400" dirty="0" err="1">
                <a:solidFill>
                  <a:schemeClr val="hlink"/>
                </a:solidFill>
              </a:rPr>
              <a:t>Clase</a:t>
            </a:r>
            <a:r>
              <a:rPr lang="en-US" altLang="en-US" sz="3400">
                <a:solidFill>
                  <a:schemeClr val="hlink"/>
                </a:solidFill>
              </a:rPr>
              <a:t> </a:t>
            </a:r>
            <a:r>
              <a:rPr lang="en-US" altLang="en-US" sz="3400" smtClean="0">
                <a:solidFill>
                  <a:schemeClr val="hlink"/>
                </a:solidFill>
              </a:rPr>
              <a:t>802</a:t>
            </a:r>
            <a:r>
              <a:rPr lang="en-US" altLang="en-US" sz="3400" dirty="0">
                <a:solidFill>
                  <a:schemeClr val="hlink"/>
                </a:solidFill>
              </a:rPr>
              <a:t/>
            </a:r>
            <a:br>
              <a:rPr lang="en-US" altLang="en-US" sz="3400" dirty="0">
                <a:solidFill>
                  <a:schemeClr val="hlink"/>
                </a:solidFill>
              </a:rPr>
            </a:br>
            <a:r>
              <a:rPr lang="en-US" altLang="en-US" sz="3400" dirty="0">
                <a:solidFill>
                  <a:schemeClr val="hlink"/>
                </a:solidFill>
              </a:rPr>
              <a:t>La </a:t>
            </a:r>
            <a:r>
              <a:rPr lang="en-US" altLang="en-US" sz="3400" dirty="0" err="1">
                <a:solidFill>
                  <a:schemeClr val="hlink"/>
                </a:solidFill>
              </a:rPr>
              <a:t>fecha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err="1">
                <a:solidFill>
                  <a:schemeClr val="hlink"/>
                </a:solidFill>
              </a:rPr>
              <a:t>es</a:t>
            </a:r>
            <a:r>
              <a:rPr lang="en-US" altLang="en-US" sz="3400" dirty="0">
                <a:solidFill>
                  <a:schemeClr val="hlink"/>
                </a:solidFill>
              </a:rPr>
              <a:t> 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22 </a:t>
            </a:r>
            <a:r>
              <a:rPr lang="en-US" altLang="en-US" sz="3400" dirty="0">
                <a:solidFill>
                  <a:schemeClr val="hlink"/>
                </a:solidFill>
              </a:rPr>
              <a:t>de </a:t>
            </a:r>
            <a:r>
              <a:rPr lang="en-US" altLang="en-US" sz="34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2013</a:t>
            </a:r>
            <a:endParaRPr lang="en-US" altLang="en-US" sz="34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Propósito #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25: </a:t>
            </a:r>
            <a:r>
              <a:rPr lang="es-ES_tradnl" altLang="en-US" sz="2800" dirty="0"/>
              <a:t>¿vas a la escuela todos los días?</a:t>
            </a:r>
            <a:endParaRPr lang="es-ES_tradnl" altLang="en-US" sz="2800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Actividad Inicial: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Nosotros_______ a la cocina.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Mis padres ______ en la sala.</a:t>
            </a:r>
            <a:r>
              <a:rPr lang="es-ES_tradnl" altLang="en-US" sz="2800" i="1" dirty="0" smtClean="0"/>
              <a:t>(estar)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 a mi carro.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 computadora ______ en mi cuarto. </a:t>
            </a:r>
            <a:r>
              <a:rPr lang="es-ES_tradnl" altLang="en-US" sz="2800" i="1" dirty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_________ la red y _____ la </a:t>
            </a:r>
            <a:r>
              <a:rPr lang="es-ES_tradnl" altLang="en-US" sz="2800" dirty="0" err="1" smtClean="0"/>
              <a:t>informacion</a:t>
            </a:r>
            <a:r>
              <a:rPr lang="es-ES_tradnl" altLang="en-US" sz="2800" dirty="0" smtClean="0"/>
              <a:t> a mi hermano menor. </a:t>
            </a:r>
            <a:r>
              <a:rPr lang="es-ES_tradnl" altLang="en-US" sz="2800" i="1" dirty="0" smtClean="0"/>
              <a:t>(navegar, dar)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profesor ____ un examen. </a:t>
            </a:r>
            <a:r>
              <a:rPr lang="es-ES_tradnl" altLang="en-US" sz="2800" i="1" dirty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Usted ______ a la tienda.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Tú ______ lejos de tu casa. </a:t>
            </a:r>
            <a:r>
              <a:rPr lang="es-ES_tradnl" altLang="en-US" sz="2800" i="1" dirty="0" smtClean="0"/>
              <a:t>(estar)</a:t>
            </a:r>
            <a:endParaRPr lang="es-ES_tradnl" altLang="en-US" sz="2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14600" y="2209800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vamos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19400" y="2667000"/>
            <a:ext cx="1242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están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19200" y="3200400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voy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86200" y="3657600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está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524000" y="4191000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navegas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976813" y="4267200"/>
            <a:ext cx="8931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das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819400" y="5181600"/>
            <a:ext cx="7104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da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275776" y="5710535"/>
            <a:ext cx="6960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00FF"/>
                </a:solidFill>
              </a:rPr>
              <a:t>va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371600" y="6172200"/>
            <a:ext cx="1195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</a:rPr>
              <a:t>estás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6248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B. </a:t>
            </a:r>
            <a:r>
              <a:rPr lang="es-ES_tradnl" dirty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Desde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from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cuatro hasta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until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Cuando yo ______ a casa, camino con mi amigo. (ir)</a:t>
            </a:r>
            <a:endParaRPr lang="es-ES_tradnl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279751" y="1595735"/>
            <a:ext cx="8162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da  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155139" y="2738735"/>
            <a:ext cx="10358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dan  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77963" y="3810000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esta 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19574" y="4567535"/>
            <a:ext cx="590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va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012987" y="5029200"/>
            <a:ext cx="7970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voy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786963" y="5710535"/>
            <a:ext cx="100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33CC"/>
                </a:solidFill>
                <a:latin typeface="Verdana" pitchFamily="34" charset="0"/>
              </a:rPr>
              <a:t>v</a:t>
            </a:r>
            <a:r>
              <a:rPr lang="es-ES_tradnl" altLang="en-US" sz="2400" b="1" dirty="0" smtClean="0">
                <a:solidFill>
                  <a:srgbClr val="0033CC"/>
                </a:solidFill>
                <a:latin typeface="Verdana" pitchFamily="34" charset="0"/>
              </a:rPr>
              <a:t>oy  </a:t>
            </a:r>
            <a:endParaRPr lang="es-ES_tradnl" altLang="en-US" sz="2400" b="1" dirty="0">
              <a:solidFill>
                <a:srgbClr val="0033CC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chemeClr val="accent2"/>
                </a:solidFill>
              </a:rPr>
              <a:t>Repaso</a:t>
            </a:r>
            <a:r>
              <a:rPr lang="en-US" altLang="en-US" dirty="0">
                <a:solidFill>
                  <a:schemeClr val="accent2"/>
                </a:solidFill>
              </a:rPr>
              <a:t> de la </a:t>
            </a:r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001000" cy="4953000"/>
          </a:xfrm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 altLang="en-US"/>
              <a:t>WORKBOOK:</a:t>
            </a:r>
          </a:p>
          <a:p>
            <a:pPr marL="571500" indent="-571500"/>
            <a:r>
              <a:rPr lang="en-US" altLang="en-US"/>
              <a:t>p. 3.10 </a:t>
            </a:r>
            <a:r>
              <a:rPr lang="en-US" altLang="en-US" b="1" u="sng"/>
              <a:t>A</a:t>
            </a:r>
            <a:endParaRPr lang="en-US" altLang="en-US" b="1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¿Adónde vas?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n-US" altLang="en-US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¿Cómo vas?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n-US" altLang="en-US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¿Cómo vas?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n-US" altLang="en-US"/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¿Dónde estas?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143000" y="3352800"/>
            <a:ext cx="3052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a la escuela.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38238" y="4495800"/>
            <a:ext cx="3925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en el bus escolar.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43000" y="5562600"/>
            <a:ext cx="1868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a pie.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094163" y="6096000"/>
            <a:ext cx="39830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Estoy en la escuela. / </a:t>
            </a:r>
          </a:p>
          <a:p>
            <a:r>
              <a:rPr lang="es-ES_tradnl" altLang="en-US" sz="2400" b="1">
                <a:solidFill>
                  <a:srgbClr val="0000FF"/>
                </a:solidFill>
              </a:rPr>
              <a:t>Estoy en clase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682625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2"/>
                </a:solidFill>
              </a:rPr>
              <a:t>Repaso</a:t>
            </a:r>
            <a:r>
              <a:rPr lang="en-US" altLang="en-US" dirty="0">
                <a:solidFill>
                  <a:schemeClr val="accent2"/>
                </a:solidFill>
              </a:rPr>
              <a:t> de la </a:t>
            </a:r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562600"/>
          </a:xfrm>
        </p:spPr>
        <p:txBody>
          <a:bodyPr/>
          <a:lstStyle/>
          <a:p>
            <a:pPr marL="571500" indent="-571500"/>
            <a:r>
              <a:rPr lang="es-ES_tradnl" altLang="en-US" b="1" u="sng"/>
              <a:t>B</a:t>
            </a:r>
            <a:r>
              <a:rPr lang="es-ES_tradnl" altLang="en-US"/>
              <a:t> p. 3.10</a:t>
            </a:r>
          </a:p>
          <a:p>
            <a:pPr marL="571500" indent="-571500">
              <a:buFont typeface="Wingdings" pitchFamily="2" charset="2"/>
              <a:buNone/>
            </a:pPr>
            <a:r>
              <a:rPr lang="es-ES_tradnl" altLang="en-US"/>
              <a:t>	Yo (1) _____ y él (2) _______ también. Pero no (3)________ juntos. Él (4)____ a pie y yo (5)________ en el bus. Pero, ¿Adónde (6)_________ ustedes? Nosotros (7)________ a la escuela. (8) ________ a la mismas escuela. Es interesante. Ustedes (9)________ a la misma escuela pero uno (10)__________ a pie y el otro (11)_____ en el bus. José, ¿Por qué no (12)______ tú a pie también? ¿Eres perezoso?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05050" y="16764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53050" y="1676400"/>
            <a:ext cx="69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352800" y="2133600"/>
            <a:ext cx="129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vamos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639050" y="2133600"/>
            <a:ext cx="69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752850" y="25908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752850" y="3124200"/>
            <a:ext cx="908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van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600200" y="3505200"/>
            <a:ext cx="1298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vamos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858000" y="3505200"/>
            <a:ext cx="1438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Vamos 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752600" y="4419600"/>
            <a:ext cx="908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van 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438400" y="4876800"/>
            <a:ext cx="69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 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924800" y="4876800"/>
            <a:ext cx="69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 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410450" y="5334000"/>
            <a:ext cx="766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52400"/>
            <a:ext cx="8001000" cy="682625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2"/>
                </a:solidFill>
              </a:rPr>
              <a:t>Repaso</a:t>
            </a:r>
            <a:r>
              <a:rPr lang="en-US" altLang="en-US" dirty="0">
                <a:solidFill>
                  <a:schemeClr val="accent2"/>
                </a:solidFill>
              </a:rPr>
              <a:t> de la </a:t>
            </a:r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8915400" cy="6172200"/>
          </a:xfrm>
        </p:spPr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s-ES_tradnl" altLang="en-US" sz="2600" b="1" u="sng"/>
              <a:t>C. </a:t>
            </a:r>
            <a:endParaRPr lang="es-ES_tradnl" altLang="en-US" sz="260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600"/>
              <a:t>¿Cómo vas a la escuela por la mañana?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60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600"/>
              <a:t>¿Está cerca o lejos de la escuela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60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600"/>
              <a:t>Cuando estás en la escuela, ¿hablas mucho con tus amigos?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60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600"/>
              <a:t>Cuando ustedes hablan con el/la profesor (a), ¿Están ustedes en la sala de clase o en el patio de la escuela?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60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600"/>
              <a:t>¿Da muchos exámenes tu profesor (a) de español?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75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a la escuela </a:t>
            </a:r>
            <a:r>
              <a:rPr lang="es-ES_tradnl" altLang="en-US" sz="2400" b="1" i="1">
                <a:solidFill>
                  <a:srgbClr val="0000FF"/>
                </a:solidFill>
              </a:rPr>
              <a:t>(en bus, carro, a pie</a:t>
            </a:r>
            <a:r>
              <a:rPr lang="es-ES_tradnl" altLang="en-US" sz="2400" b="1">
                <a:solidFill>
                  <a:srgbClr val="0000FF"/>
                </a:solidFill>
              </a:rPr>
              <a:t>).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1038" y="2438400"/>
            <a:ext cx="6996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Mi casa esta cerca (lejos) de la escuela.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0" y="3581400"/>
            <a:ext cx="5680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 hablo mucho con mis amigos.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895600" y="4816475"/>
            <a:ext cx="61706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Estamos en la sala de clase </a:t>
            </a:r>
          </a:p>
          <a:p>
            <a:r>
              <a:rPr lang="es-ES_tradnl" altLang="en-US" sz="2400" b="1">
                <a:solidFill>
                  <a:srgbClr val="0000FF"/>
                </a:solidFill>
              </a:rPr>
              <a:t>cuando hablamos con la profesora.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044700" y="6035675"/>
            <a:ext cx="58039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(si) No da muchos exámenes mi </a:t>
            </a:r>
          </a:p>
          <a:p>
            <a:r>
              <a:rPr lang="es-ES_tradnl" altLang="en-US" sz="2400" b="1">
                <a:solidFill>
                  <a:srgbClr val="0000FF"/>
                </a:solidFill>
              </a:rPr>
              <a:t>Profesora de español.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9375"/>
            <a:ext cx="8001000" cy="682625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2"/>
                </a:solidFill>
              </a:rPr>
              <a:t>Repaso</a:t>
            </a:r>
            <a:r>
              <a:rPr lang="en-US" altLang="en-US" dirty="0">
                <a:solidFill>
                  <a:schemeClr val="accent2"/>
                </a:solidFill>
              </a:rPr>
              <a:t> de la </a:t>
            </a:r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9067800" cy="6019800"/>
          </a:xfrm>
        </p:spPr>
        <p:txBody>
          <a:bodyPr/>
          <a:lstStyle/>
          <a:p>
            <a:pPr marL="571500" indent="-571500">
              <a:lnSpc>
                <a:spcPct val="80000"/>
              </a:lnSpc>
            </a:pPr>
            <a:r>
              <a:rPr lang="en-US" altLang="en-US" sz="2600" b="1" u="sng"/>
              <a:t>D.</a:t>
            </a:r>
            <a:endParaRPr lang="en-US" altLang="en-US" sz="2600"/>
          </a:p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2600"/>
              <a:t>-¡Hola, Jose! ¿Cómo ______? (estar)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	-____________ bien. (estar)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2.</a:t>
            </a:r>
            <a:r>
              <a:rPr lang="en-US" altLang="en-US" sz="2600"/>
              <a:t> - ¿Adónde _______, amigo? (ir)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    - ____________ a la tienda. (ir)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3. </a:t>
            </a:r>
            <a:r>
              <a:rPr lang="en-US" altLang="en-US" sz="2600"/>
              <a:t>- ¿_____ a la tienda? (ir)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	Yo ______ tambien. (ir)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	- ¿Por que no _______ juntos? (ir)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	</a:t>
            </a:r>
            <a:r>
              <a:rPr lang="en-US" altLang="en-US" sz="2600"/>
              <a:t>-¡Buena idea!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4. </a:t>
            </a:r>
            <a:r>
              <a:rPr lang="en-US" altLang="en-US" sz="2600"/>
              <a:t>- ¿Donde _______ la empleada? (estar)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    </a:t>
            </a:r>
            <a:r>
              <a:rPr lang="en-US" altLang="en-US" sz="2600"/>
              <a:t>- _________ en la caja. (estar)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5. </a:t>
            </a:r>
            <a:r>
              <a:rPr lang="en-US" altLang="en-US" sz="2600"/>
              <a:t>–Ahora aqui _________nosotros en la caja.(estar)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>
                <a:solidFill>
                  <a:schemeClr val="accent2"/>
                </a:solidFill>
              </a:rPr>
              <a:t>    </a:t>
            </a:r>
            <a:r>
              <a:rPr lang="en-US" altLang="en-US" sz="2600"/>
              <a:t>-Y, ¿donde _________ ella? (estar)</a:t>
            </a:r>
            <a:endParaRPr lang="en-US" altLang="en-US" sz="2600">
              <a:solidFill>
                <a:schemeClr val="accent2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600"/>
              <a:t> 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291013" y="1219200"/>
            <a:ext cx="1195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</a:rPr>
              <a:t>estás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447800" y="16002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estoy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762250" y="1981200"/>
            <a:ext cx="871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vas 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676400" y="2438400"/>
            <a:ext cx="930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219200" y="2743200"/>
            <a:ext cx="871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vas 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447800" y="32004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200400" y="3581400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vamos 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86000" y="4343400"/>
            <a:ext cx="101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está 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295400" y="4800600"/>
            <a:ext cx="101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está 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719388" y="5181600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estamos 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100388" y="5562600"/>
            <a:ext cx="1014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está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  <p:bldP spid="11277" grpId="0"/>
      <p:bldP spid="112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9112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marL="571500" indent="-571500"/>
            <a:r>
              <a:rPr lang="es-ES_tradnl" altLang="en-US"/>
              <a:t>Presente de los verbos –AR:</a:t>
            </a:r>
          </a:p>
          <a:p>
            <a:pPr marL="571500" indent="-571500"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A. </a:t>
            </a:r>
            <a:r>
              <a:rPr lang="es-ES_tradnl" altLang="en-US"/>
              <a:t>Complete with the correct form of the indicated verb.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Nosotros _________ la red. (navegar)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Los alumnos _________ en clase. (hablar)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¿En qué escuela _________ tú? (estudiar)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Él ________ música en su MP3. (escuchar)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Yo ________ una película en DVD. (mirar)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514600" y="2667000"/>
            <a:ext cx="2239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navegamos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505200" y="3200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hablan 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060825" y="3810000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estudias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295400" y="4343400"/>
            <a:ext cx="167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escucha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590675" y="4876800"/>
            <a:ext cx="1076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miro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524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79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B. </a:t>
            </a:r>
            <a:r>
              <a:rPr lang="es-ES_tradnl" altLang="en-US"/>
              <a:t>Choose the correct answer.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1. </a:t>
            </a:r>
            <a:r>
              <a:rPr lang="es-ES_tradnl" altLang="en-US" sz="2400"/>
              <a:t>¿Escuchas música en tu MP3?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escuchas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escucha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escucho música en mi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2. </a:t>
            </a:r>
            <a:r>
              <a:rPr lang="es-ES_tradnl" altLang="en-US" sz="2400"/>
              <a:t>¿Quién mira un DVD? ¿Rosa?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miramos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miran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mira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3. </a:t>
            </a:r>
            <a:r>
              <a:rPr lang="es-ES_tradnl" altLang="en-US" sz="2400"/>
              <a:t>¿Cómo regresan ustedes a casa?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Regresamos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Regreso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Ustedes regresan a pie.</a:t>
            </a:r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381000" y="2743200"/>
            <a:ext cx="5867400" cy="609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304800" y="4343400"/>
            <a:ext cx="3733800" cy="609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228600" y="5257800"/>
            <a:ext cx="42672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  <p:bldP spid="153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Repaso para la Prueba 3/4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066800"/>
            <a:ext cx="80010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CC0000"/>
                </a:solidFill>
              </a:rPr>
              <a:t>4. </a:t>
            </a:r>
            <a:r>
              <a:rPr lang="en-US" altLang="en-US"/>
              <a:t>¿Qué navegas?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navegamos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navego la red.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navegas la red.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2"/>
                </a:solidFill>
              </a:rPr>
              <a:t>5. </a:t>
            </a:r>
            <a:r>
              <a:rPr lang="en-US" altLang="en-US"/>
              <a:t>¿Buscan los alumnos los libros?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a. </a:t>
            </a:r>
            <a:r>
              <a:rPr lang="en-US" altLang="en-US"/>
              <a:t>Si, buscan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b. </a:t>
            </a:r>
            <a:r>
              <a:rPr lang="en-US" altLang="en-US"/>
              <a:t>Si, buscamos los libros.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>
                <a:solidFill>
                  <a:schemeClr val="accent2"/>
                </a:solidFill>
              </a:rPr>
              <a:t>c. </a:t>
            </a:r>
            <a:r>
              <a:rPr lang="en-US" altLang="en-US"/>
              <a:t>Si, busca los libros.</a:t>
            </a: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762000" y="2133600"/>
            <a:ext cx="4267200" cy="609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914400" y="3810000"/>
            <a:ext cx="5029200" cy="609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-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577263" cy="5791200"/>
          </a:xfrm>
        </p:spPr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A. </a:t>
            </a:r>
            <a:r>
              <a:rPr lang="es-ES_tradnl" altLang="en-US" dirty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¿Estas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2. </a:t>
            </a:r>
            <a:r>
              <a:rPr lang="es-ES_tradnl" altLang="en-US" dirty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3. </a:t>
            </a:r>
            <a:r>
              <a:rPr lang="es-ES_tradnl" altLang="en-US" dirty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4. </a:t>
            </a:r>
            <a:r>
              <a:rPr lang="es-ES_tradnl" altLang="en-US" dirty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5. </a:t>
            </a:r>
            <a:r>
              <a:rPr lang="es-ES_tradnl" altLang="en-US" dirty="0"/>
              <a:t>¿Vas al parque después de las clases?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14413" y="2209800"/>
            <a:ext cx="5310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Estoy en la clase de español. 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90600" y="3200400"/>
            <a:ext cx="587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Voy a la escuela ____________.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85800" y="4267200"/>
            <a:ext cx="681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La escuela esta ________ de MI casa.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85800" y="5181600"/>
            <a:ext cx="5076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No doy MI tarea a MI amigo.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85800" y="6172200"/>
            <a:ext cx="779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 (no) voy al parque despues de las clases.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  <p:bldP spid="17415" grpId="0"/>
      <p:bldP spid="17416" grpId="0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1873</TotalTime>
  <Words>681</Words>
  <Application>Microsoft Office PowerPoint</Application>
  <PresentationFormat>On-screen Show (4:3)</PresentationFormat>
  <Paragraphs>160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Profile</vt:lpstr>
      <vt:lpstr>Me llamo _________     Clase 802 La fecha es el 22 de noviembre del 2013</vt:lpstr>
      <vt:lpstr>Repaso de la Tarea 24</vt:lpstr>
      <vt:lpstr>Repaso de la Tarea 24</vt:lpstr>
      <vt:lpstr>Repaso de la Tarea 24</vt:lpstr>
      <vt:lpstr>Repaso de la Tarea 24</vt:lpstr>
      <vt:lpstr>Repaso para la Prueba 3/4</vt:lpstr>
      <vt:lpstr>Repaso para la Prueba 3/4</vt:lpstr>
      <vt:lpstr>Repaso para la Prueba 3/4</vt:lpstr>
      <vt:lpstr>Repaso para la Prueba 3/4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28</cp:revision>
  <dcterms:created xsi:type="dcterms:W3CDTF">2010-10-21T13:30:45Z</dcterms:created>
  <dcterms:modified xsi:type="dcterms:W3CDTF">2013-11-21T23:01:30Z</dcterms:modified>
</cp:coreProperties>
</file>